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88" r:id="rId3"/>
    <p:sldId id="310" r:id="rId4"/>
    <p:sldId id="311" r:id="rId5"/>
    <p:sldId id="312" r:id="rId6"/>
    <p:sldId id="313" r:id="rId7"/>
    <p:sldId id="314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민재" initials="박" lastIdx="1" clrIdx="0">
    <p:extLst>
      <p:ext uri="{19B8F6BF-5375-455C-9EA6-DF929625EA0E}">
        <p15:presenceInfo xmlns:p15="http://schemas.microsoft.com/office/powerpoint/2012/main" userId="S::alswo6700@ynu.ac.kr::248f2f86-efba-46de-861e-198151dfeef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>
        <p:scale>
          <a:sx n="75" d="100"/>
          <a:sy n="75" d="100"/>
        </p:scale>
        <p:origin x="1530" y="11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038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1418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1756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141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0014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6680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78008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09768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6206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20123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625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72424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2021-06-21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1612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486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24A12FF3-B48F-4CEB-A598-F2FF8F12B519}"/>
              </a:ext>
            </a:extLst>
          </p:cNvPr>
          <p:cNvSpPr/>
          <p:nvPr/>
        </p:nvSpPr>
        <p:spPr>
          <a:xfrm>
            <a:off x="0" y="5261093"/>
            <a:ext cx="12192000" cy="159690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EAAAD1CA-9854-4AD2-9A09-9128641DB0C3}"/>
              </a:ext>
            </a:extLst>
          </p:cNvPr>
          <p:cNvGrpSpPr/>
          <p:nvPr/>
        </p:nvGrpSpPr>
        <p:grpSpPr>
          <a:xfrm>
            <a:off x="8998187" y="3664186"/>
            <a:ext cx="3193813" cy="3193813"/>
            <a:chOff x="9919316" y="4585315"/>
            <a:chExt cx="2272684" cy="2272684"/>
          </a:xfrm>
        </p:grpSpPr>
        <p:sp>
          <p:nvSpPr>
            <p:cNvPr id="9" name="직각 삼각형 8">
              <a:extLst>
                <a:ext uri="{FF2B5EF4-FFF2-40B4-BE49-F238E27FC236}">
                  <a16:creationId xmlns:a16="http://schemas.microsoft.com/office/drawing/2014/main" id="{909E612A-71C7-4167-80E9-977EAF958603}"/>
                </a:ext>
              </a:extLst>
            </p:cNvPr>
            <p:cNvSpPr/>
            <p:nvPr/>
          </p:nvSpPr>
          <p:spPr>
            <a:xfrm rot="5400000">
              <a:off x="11055658" y="4585315"/>
              <a:ext cx="1136342" cy="113634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0" name="직각 삼각형 9">
              <a:extLst>
                <a:ext uri="{FF2B5EF4-FFF2-40B4-BE49-F238E27FC236}">
                  <a16:creationId xmlns:a16="http://schemas.microsoft.com/office/drawing/2014/main" id="{FF4A6971-B874-4CDC-9E32-6F72593F0560}"/>
                </a:ext>
              </a:extLst>
            </p:cNvPr>
            <p:cNvSpPr/>
            <p:nvPr/>
          </p:nvSpPr>
          <p:spPr>
            <a:xfrm rot="162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11" name="직각 삼각형 10">
              <a:extLst>
                <a:ext uri="{FF2B5EF4-FFF2-40B4-BE49-F238E27FC236}">
                  <a16:creationId xmlns:a16="http://schemas.microsoft.com/office/drawing/2014/main" id="{A4CB350A-E6D0-4928-9917-C0668D0FD153}"/>
                </a:ext>
              </a:extLst>
            </p:cNvPr>
            <p:cNvSpPr/>
            <p:nvPr/>
          </p:nvSpPr>
          <p:spPr>
            <a:xfrm rot="5400000">
              <a:off x="11055658" y="5721657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76D13D45-EA3E-4991-8645-2695CA44D676}"/>
              </a:ext>
            </a:extLst>
          </p:cNvPr>
          <p:cNvSpPr/>
          <p:nvPr/>
        </p:nvSpPr>
        <p:spPr>
          <a:xfrm>
            <a:off x="894235" y="2083051"/>
            <a:ext cx="7564179" cy="17186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0">
              <a:lnSpc>
                <a:spcPct val="150000"/>
              </a:lnSpc>
              <a:defRPr/>
            </a:pPr>
            <a:r>
              <a:rPr lang="ko-KR" altLang="en-US" sz="4800" b="1" i="1" kern="0" dirty="0">
                <a:solidFill>
                  <a:prstClr val="white"/>
                </a:solidFill>
              </a:rPr>
              <a:t>종합설계과제</a:t>
            </a:r>
            <a:endParaRPr lang="en-US" altLang="ko-KR" sz="4800" b="1" i="1" kern="0" dirty="0">
              <a:solidFill>
                <a:prstClr val="white"/>
              </a:solidFill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ko-KR" altLang="en-US" sz="1200" kern="0" dirty="0">
                <a:solidFill>
                  <a:prstClr val="white"/>
                </a:solidFill>
              </a:rPr>
              <a:t>                 </a:t>
            </a:r>
            <a:endParaRPr lang="en-US" altLang="ko-KR" sz="1200" kern="0" dirty="0">
              <a:solidFill>
                <a:prstClr val="white"/>
              </a:solidFill>
            </a:endParaRPr>
          </a:p>
          <a:p>
            <a:pPr latinLnBrk="0">
              <a:lnSpc>
                <a:spcPct val="150000"/>
              </a:lnSpc>
              <a:defRPr/>
            </a:pPr>
            <a:r>
              <a:rPr lang="en-US" altLang="ko-KR" sz="1200" kern="0" dirty="0">
                <a:solidFill>
                  <a:prstClr val="white"/>
                </a:solidFill>
              </a:rPr>
              <a:t>                                                                                                                               </a:t>
            </a:r>
            <a:r>
              <a:rPr lang="ko-KR" altLang="en-US" sz="1200" kern="0" dirty="0">
                <a:solidFill>
                  <a:prstClr val="white"/>
                </a:solidFill>
              </a:rPr>
              <a:t>박민재</a:t>
            </a:r>
            <a:endParaRPr lang="en-US" altLang="ko-KR" sz="1200" kern="0" dirty="0">
              <a:solidFill>
                <a:prstClr val="white"/>
              </a:solidFill>
            </a:endParaRPr>
          </a:p>
        </p:txBody>
      </p: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8BE145D-413F-4184-AC81-C778FF80F3BF}"/>
              </a:ext>
            </a:extLst>
          </p:cNvPr>
          <p:cNvCxnSpPr>
            <a:cxnSpLocks/>
          </p:cNvCxnSpPr>
          <p:nvPr/>
        </p:nvCxnSpPr>
        <p:spPr>
          <a:xfrm flipH="1">
            <a:off x="1076325" y="3229847"/>
            <a:ext cx="7200000" cy="0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39393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B88480-A456-4CDB-9ECA-BAC3ADFE90DA}"/>
              </a:ext>
            </a:extLst>
          </p:cNvPr>
          <p:cNvGrpSpPr/>
          <p:nvPr/>
        </p:nvGrpSpPr>
        <p:grpSpPr>
          <a:xfrm>
            <a:off x="10027920" y="-3"/>
            <a:ext cx="2164081" cy="1082041"/>
            <a:chOff x="9919316" y="4585314"/>
            <a:chExt cx="2272685" cy="1136343"/>
          </a:xfrm>
        </p:grpSpPr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55D11947-7A5F-49A1-B4CE-9BD12303E946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7F68E216-A0B8-43CF-8570-8BF98D9FC025}"/>
                </a:ext>
              </a:extLst>
            </p:cNvPr>
            <p:cNvSpPr/>
            <p:nvPr/>
          </p:nvSpPr>
          <p:spPr>
            <a:xfrm rot="162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499C8D-6652-4465-8816-1E246D1795BA}"/>
              </a:ext>
            </a:extLst>
          </p:cNvPr>
          <p:cNvSpPr/>
          <p:nvPr/>
        </p:nvSpPr>
        <p:spPr>
          <a:xfrm>
            <a:off x="157820" y="1409371"/>
            <a:ext cx="3166406" cy="3813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00B0F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25EA43-379B-49EF-B9BB-01FC2E43ED52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2148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prstClr val="white"/>
                </a:solidFill>
              </a:rPr>
              <a:t>종합설계과제</a:t>
            </a:r>
            <a:endParaRPr lang="en-US" altLang="ko-KR" sz="3200" b="1" i="1" kern="0" dirty="0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F5637A-7240-4D02-9184-467BC4E4C331}"/>
              </a:ext>
            </a:extLst>
          </p:cNvPr>
          <p:cNvSpPr/>
          <p:nvPr/>
        </p:nvSpPr>
        <p:spPr>
          <a:xfrm>
            <a:off x="-3124316" y="647700"/>
            <a:ext cx="11829691" cy="4800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20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803DD8-F9D1-4DEE-ABAF-31040AFFC864}"/>
              </a:ext>
            </a:extLst>
          </p:cNvPr>
          <p:cNvSpPr txBox="1"/>
          <p:nvPr/>
        </p:nvSpPr>
        <p:spPr>
          <a:xfrm>
            <a:off x="345056" y="1253651"/>
            <a:ext cx="10834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ko-KR" altLang="en-US" sz="2000" b="1" dirty="0"/>
              <a:t>진행 상황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E20804-A891-48B8-A550-C51D7F05CE2D}"/>
              </a:ext>
            </a:extLst>
          </p:cNvPr>
          <p:cNvSpPr txBox="1"/>
          <p:nvPr/>
        </p:nvSpPr>
        <p:spPr>
          <a:xfrm>
            <a:off x="545432" y="1790700"/>
            <a:ext cx="1130968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MNIST SET</a:t>
            </a:r>
            <a:r>
              <a:rPr lang="ko-KR" altLang="en-US" dirty="0"/>
              <a:t>을 </a:t>
            </a:r>
            <a:r>
              <a:rPr lang="en-US" altLang="ko-KR" dirty="0"/>
              <a:t>MLP</a:t>
            </a:r>
            <a:r>
              <a:rPr lang="ko-KR" altLang="en-US" dirty="0"/>
              <a:t>로 학습 및 모델 저장</a:t>
            </a:r>
            <a:r>
              <a:rPr lang="en-US" altLang="ko-KR" dirty="0"/>
              <a:t>(</a:t>
            </a:r>
            <a:r>
              <a:rPr lang="en-US" altLang="ko-KR" dirty="0" err="1"/>
              <a:t>Pytorch</a:t>
            </a:r>
            <a:r>
              <a:rPr lang="en-US" altLang="ko-KR" dirty="0"/>
              <a:t> </a:t>
            </a:r>
            <a:r>
              <a:rPr lang="ko-KR" altLang="en-US" dirty="0"/>
              <a:t>사용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Turtlebot3</a:t>
            </a:r>
            <a:r>
              <a:rPr lang="ko-KR" altLang="en-US" dirty="0"/>
              <a:t>에 </a:t>
            </a:r>
            <a:r>
              <a:rPr lang="en-US" altLang="ko-KR" dirty="0"/>
              <a:t>ROS Melodic</a:t>
            </a:r>
            <a:r>
              <a:rPr lang="ko-KR" altLang="en-US" dirty="0"/>
              <a:t> 설치</a:t>
            </a:r>
            <a:r>
              <a:rPr lang="en-US" altLang="ko-KR" dirty="0"/>
              <a:t>(</a:t>
            </a:r>
            <a:r>
              <a:rPr lang="ko-KR" altLang="en-US" dirty="0"/>
              <a:t>설치 시간 </a:t>
            </a:r>
            <a:r>
              <a:rPr lang="en-US" altLang="ko-KR" dirty="0"/>
              <a:t>7</a:t>
            </a:r>
            <a:r>
              <a:rPr lang="ko-KR" altLang="en-US" dirty="0"/>
              <a:t>시간 소요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Turtlebot3</a:t>
            </a:r>
            <a:r>
              <a:rPr lang="ko-KR" altLang="en-US" dirty="0"/>
              <a:t>의 </a:t>
            </a:r>
            <a:r>
              <a:rPr lang="ko-KR" altLang="en-US" dirty="0" err="1"/>
              <a:t>라즈베리파이</a:t>
            </a:r>
            <a:r>
              <a:rPr lang="ko-KR" altLang="en-US" dirty="0"/>
              <a:t> 직접제어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Publisher </a:t>
            </a:r>
            <a:r>
              <a:rPr lang="ko-KR" altLang="en-US" dirty="0"/>
              <a:t>직진 및 정지 구현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실험 환경 제작</a:t>
            </a:r>
            <a:r>
              <a:rPr lang="en-US" altLang="ko-KR" dirty="0"/>
              <a:t> 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029986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B88480-A456-4CDB-9ECA-BAC3ADFE90DA}"/>
              </a:ext>
            </a:extLst>
          </p:cNvPr>
          <p:cNvGrpSpPr/>
          <p:nvPr/>
        </p:nvGrpSpPr>
        <p:grpSpPr>
          <a:xfrm>
            <a:off x="10027920" y="-3"/>
            <a:ext cx="2164081" cy="1082041"/>
            <a:chOff x="9919316" y="4585314"/>
            <a:chExt cx="2272685" cy="1136343"/>
          </a:xfrm>
        </p:grpSpPr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55D11947-7A5F-49A1-B4CE-9BD12303E946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7F68E216-A0B8-43CF-8570-8BF98D9FC025}"/>
                </a:ext>
              </a:extLst>
            </p:cNvPr>
            <p:cNvSpPr/>
            <p:nvPr/>
          </p:nvSpPr>
          <p:spPr>
            <a:xfrm rot="162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499C8D-6652-4465-8816-1E246D1795BA}"/>
              </a:ext>
            </a:extLst>
          </p:cNvPr>
          <p:cNvSpPr/>
          <p:nvPr/>
        </p:nvSpPr>
        <p:spPr>
          <a:xfrm>
            <a:off x="157820" y="1409371"/>
            <a:ext cx="3166406" cy="3813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00B0F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25EA43-379B-49EF-B9BB-01FC2E43ED52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2148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prstClr val="white"/>
                </a:solidFill>
              </a:rPr>
              <a:t>종합설계과제</a:t>
            </a:r>
            <a:endParaRPr lang="en-US" altLang="ko-KR" sz="3200" b="1" i="1" kern="0" dirty="0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F5637A-7240-4D02-9184-467BC4E4C331}"/>
              </a:ext>
            </a:extLst>
          </p:cNvPr>
          <p:cNvSpPr/>
          <p:nvPr/>
        </p:nvSpPr>
        <p:spPr>
          <a:xfrm>
            <a:off x="-3124316" y="647700"/>
            <a:ext cx="11829691" cy="4800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20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803DD8-F9D1-4DEE-ABAF-31040AFFC864}"/>
              </a:ext>
            </a:extLst>
          </p:cNvPr>
          <p:cNvSpPr txBox="1"/>
          <p:nvPr/>
        </p:nvSpPr>
        <p:spPr>
          <a:xfrm>
            <a:off x="345056" y="1253651"/>
            <a:ext cx="10834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2.   </a:t>
            </a:r>
            <a:r>
              <a:rPr lang="ko-KR" altLang="en-US" sz="2000" b="1" dirty="0"/>
              <a:t>한계점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E20804-A891-48B8-A550-C51D7F05CE2D}"/>
              </a:ext>
            </a:extLst>
          </p:cNvPr>
          <p:cNvSpPr txBox="1"/>
          <p:nvPr/>
        </p:nvSpPr>
        <p:spPr>
          <a:xfrm>
            <a:off x="545432" y="1790700"/>
            <a:ext cx="113096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Ros Melodic</a:t>
            </a:r>
            <a:r>
              <a:rPr lang="ko-KR" altLang="en-US" dirty="0"/>
              <a:t>을 설치하는데 많은 일정 소요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라즈베리파이</a:t>
            </a:r>
            <a:r>
              <a:rPr lang="en-US" altLang="ko-KR" dirty="0"/>
              <a:t>3</a:t>
            </a:r>
            <a:r>
              <a:rPr lang="ko-KR" altLang="en-US" dirty="0"/>
              <a:t> </a:t>
            </a:r>
            <a:r>
              <a:rPr lang="en-US" altLang="ko-KR" dirty="0"/>
              <a:t>B+ </a:t>
            </a:r>
            <a:r>
              <a:rPr lang="ko-KR" altLang="en-US" dirty="0"/>
              <a:t>보드에 </a:t>
            </a:r>
            <a:r>
              <a:rPr lang="en-US" altLang="ko-KR" dirty="0" err="1"/>
              <a:t>Pytorch</a:t>
            </a:r>
            <a:r>
              <a:rPr lang="en-US" altLang="ko-KR" dirty="0"/>
              <a:t>, </a:t>
            </a:r>
            <a:r>
              <a:rPr lang="en-US" altLang="ko-KR" dirty="0" err="1"/>
              <a:t>Tensorflow</a:t>
            </a:r>
            <a:r>
              <a:rPr lang="en-US" altLang="ko-KR" dirty="0"/>
              <a:t> </a:t>
            </a:r>
            <a:r>
              <a:rPr lang="ko-KR" altLang="en-US" dirty="0"/>
              <a:t>설치 실패</a:t>
            </a:r>
            <a:r>
              <a:rPr lang="en-US" altLang="ko-KR" dirty="0"/>
              <a:t>(</a:t>
            </a:r>
            <a:r>
              <a:rPr lang="ko-KR" altLang="en-US" dirty="0"/>
              <a:t>가장 큰 문제점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Turtlebot3</a:t>
            </a:r>
            <a:r>
              <a:rPr lang="ko-KR" altLang="en-US" dirty="0"/>
              <a:t>와 노트북 와이파이가 끊기면 직접제어 불가능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배터리 완전 방전으로 </a:t>
            </a:r>
            <a:r>
              <a:rPr lang="en-US" altLang="ko-KR" dirty="0" err="1"/>
              <a:t>OpenCR</a:t>
            </a:r>
            <a:r>
              <a:rPr lang="ko-KR" altLang="en-US" dirty="0"/>
              <a:t>보드에 어댑터 직접 연결 후 사용</a:t>
            </a:r>
            <a:r>
              <a:rPr lang="en-US" altLang="ko-KR" dirty="0"/>
              <a:t>(</a:t>
            </a:r>
            <a:r>
              <a:rPr lang="ko-KR" altLang="en-US" dirty="0"/>
              <a:t>추후 </a:t>
            </a:r>
            <a:r>
              <a:rPr lang="en-US" altLang="ko-KR" dirty="0"/>
              <a:t>AS </a:t>
            </a:r>
            <a:r>
              <a:rPr lang="ko-KR" altLang="en-US" dirty="0"/>
              <a:t>필요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851C4E-C8FF-4C84-B3DA-BBBCB19123CD}"/>
              </a:ext>
            </a:extLst>
          </p:cNvPr>
          <p:cNvSpPr txBox="1"/>
          <p:nvPr/>
        </p:nvSpPr>
        <p:spPr>
          <a:xfrm>
            <a:off x="545432" y="4035162"/>
            <a:ext cx="10834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3.  </a:t>
            </a:r>
            <a:r>
              <a:rPr lang="ko-KR" altLang="en-US" sz="2000" b="1" dirty="0"/>
              <a:t>대체 방안 및 실물 제출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FAF8155-7E60-4405-8789-D4B579AA034C}"/>
              </a:ext>
            </a:extLst>
          </p:cNvPr>
          <p:cNvSpPr txBox="1"/>
          <p:nvPr/>
        </p:nvSpPr>
        <p:spPr>
          <a:xfrm>
            <a:off x="633663" y="4498000"/>
            <a:ext cx="1130968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이전에 논문에 사용했던 </a:t>
            </a:r>
            <a:r>
              <a:rPr lang="en-US" altLang="ko-KR" dirty="0" err="1"/>
              <a:t>Snowboy</a:t>
            </a:r>
            <a:r>
              <a:rPr lang="en-US" altLang="ko-KR" dirty="0"/>
              <a:t>, Jetson nano </a:t>
            </a:r>
            <a:r>
              <a:rPr lang="ko-KR" altLang="en-US" dirty="0"/>
              <a:t>원격제어 자율주행 사용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저장된 </a:t>
            </a:r>
            <a:r>
              <a:rPr lang="en-US" altLang="ko-KR" dirty="0" err="1"/>
              <a:t>Snowboy</a:t>
            </a:r>
            <a:r>
              <a:rPr lang="en-US" altLang="ko-KR" dirty="0"/>
              <a:t> </a:t>
            </a:r>
            <a:r>
              <a:rPr lang="ko-KR" altLang="en-US" dirty="0"/>
              <a:t>음성 및 </a:t>
            </a:r>
            <a:r>
              <a:rPr lang="en-US" altLang="ko-KR" dirty="0" err="1"/>
              <a:t>move_base</a:t>
            </a:r>
            <a:r>
              <a:rPr lang="ko-KR" altLang="en-US" dirty="0"/>
              <a:t>함수 사용</a:t>
            </a:r>
            <a:r>
              <a:rPr lang="en-US" altLang="ko-KR" dirty="0"/>
              <a:t>(</a:t>
            </a:r>
            <a:r>
              <a:rPr lang="en-US" altLang="ko-KR" dirty="0" err="1"/>
              <a:t>Snowboy</a:t>
            </a:r>
            <a:r>
              <a:rPr lang="en-US" altLang="ko-KR" dirty="0"/>
              <a:t> 2020.12.31 </a:t>
            </a:r>
            <a:r>
              <a:rPr lang="ko-KR" altLang="en-US" dirty="0"/>
              <a:t>지원 종료로 현재 설치 불가능</a:t>
            </a:r>
            <a:r>
              <a:rPr lang="en-US" altLang="ko-KR" dirty="0"/>
              <a:t>)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실험 환경을 </a:t>
            </a:r>
            <a:r>
              <a:rPr lang="en-US" altLang="ko-KR" dirty="0"/>
              <a:t>SLAM</a:t>
            </a:r>
            <a:r>
              <a:rPr lang="ko-KR" altLang="en-US" dirty="0"/>
              <a:t>으로 새로 제작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 err="1"/>
              <a:t>Move_base</a:t>
            </a:r>
            <a:r>
              <a:rPr lang="en-US" altLang="ko-KR" dirty="0"/>
              <a:t> parameter </a:t>
            </a:r>
            <a:r>
              <a:rPr lang="ko-KR" altLang="en-US" dirty="0"/>
              <a:t>변경하여 </a:t>
            </a:r>
            <a:r>
              <a:rPr lang="ko-KR" altLang="en-US" dirty="0" err="1"/>
              <a:t>오실레이션</a:t>
            </a:r>
            <a:r>
              <a:rPr lang="ko-KR" altLang="en-US" dirty="0"/>
              <a:t> 줄이고 경로 잘 따라갈 수 있도록 수정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626450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B88480-A456-4CDB-9ECA-BAC3ADFE90DA}"/>
              </a:ext>
            </a:extLst>
          </p:cNvPr>
          <p:cNvGrpSpPr/>
          <p:nvPr/>
        </p:nvGrpSpPr>
        <p:grpSpPr>
          <a:xfrm>
            <a:off x="10027920" y="-3"/>
            <a:ext cx="2164081" cy="1082041"/>
            <a:chOff x="9919316" y="4585314"/>
            <a:chExt cx="2272685" cy="1136343"/>
          </a:xfrm>
        </p:grpSpPr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55D11947-7A5F-49A1-B4CE-9BD12303E946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7F68E216-A0B8-43CF-8570-8BF98D9FC025}"/>
                </a:ext>
              </a:extLst>
            </p:cNvPr>
            <p:cNvSpPr/>
            <p:nvPr/>
          </p:nvSpPr>
          <p:spPr>
            <a:xfrm rot="162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499C8D-6652-4465-8816-1E246D1795BA}"/>
              </a:ext>
            </a:extLst>
          </p:cNvPr>
          <p:cNvSpPr/>
          <p:nvPr/>
        </p:nvSpPr>
        <p:spPr>
          <a:xfrm>
            <a:off x="157820" y="1409371"/>
            <a:ext cx="3166406" cy="3813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00B0F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25EA43-379B-49EF-B9BB-01FC2E43ED52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2148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prstClr val="white"/>
                </a:solidFill>
              </a:rPr>
              <a:t>종합설계과제</a:t>
            </a:r>
            <a:endParaRPr lang="en-US" altLang="ko-KR" sz="3200" b="1" i="1" kern="0" dirty="0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F5637A-7240-4D02-9184-467BC4E4C331}"/>
              </a:ext>
            </a:extLst>
          </p:cNvPr>
          <p:cNvSpPr/>
          <p:nvPr/>
        </p:nvSpPr>
        <p:spPr>
          <a:xfrm>
            <a:off x="-3124316" y="647700"/>
            <a:ext cx="11829691" cy="4800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20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803DD8-F9D1-4DEE-ABAF-31040AFFC864}"/>
              </a:ext>
            </a:extLst>
          </p:cNvPr>
          <p:cNvSpPr txBox="1"/>
          <p:nvPr/>
        </p:nvSpPr>
        <p:spPr>
          <a:xfrm>
            <a:off x="345056" y="1253651"/>
            <a:ext cx="10834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4.   Map </a:t>
            </a:r>
            <a:r>
              <a:rPr lang="ko-KR" altLang="en-US" sz="2000" b="1" dirty="0"/>
              <a:t>및 시연 영상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5284D732-AE14-4622-A640-1DEEE34D69CB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3576" y="2510032"/>
            <a:ext cx="5653368" cy="3147151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EB19CD8E-588D-4142-BFB4-75074C6BB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56" y="1666149"/>
            <a:ext cx="25607258" cy="1052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5" name="_x368433864">
            <a:extLst>
              <a:ext uri="{FF2B5EF4-FFF2-40B4-BE49-F238E27FC236}">
                <a16:creationId xmlns:a16="http://schemas.microsoft.com/office/drawing/2014/main" id="{23CB1A12-7665-4BCE-960F-9C66B2209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5055" y="2123349"/>
            <a:ext cx="5159859" cy="3844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85370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B88480-A456-4CDB-9ECA-BAC3ADFE90DA}"/>
              </a:ext>
            </a:extLst>
          </p:cNvPr>
          <p:cNvGrpSpPr/>
          <p:nvPr/>
        </p:nvGrpSpPr>
        <p:grpSpPr>
          <a:xfrm>
            <a:off x="10027920" y="-3"/>
            <a:ext cx="2164081" cy="1082041"/>
            <a:chOff x="9919316" y="4585314"/>
            <a:chExt cx="2272685" cy="1136343"/>
          </a:xfrm>
        </p:grpSpPr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55D11947-7A5F-49A1-B4CE-9BD12303E946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7F68E216-A0B8-43CF-8570-8BF98D9FC025}"/>
                </a:ext>
              </a:extLst>
            </p:cNvPr>
            <p:cNvSpPr/>
            <p:nvPr/>
          </p:nvSpPr>
          <p:spPr>
            <a:xfrm rot="162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499C8D-6652-4465-8816-1E246D1795BA}"/>
              </a:ext>
            </a:extLst>
          </p:cNvPr>
          <p:cNvSpPr/>
          <p:nvPr/>
        </p:nvSpPr>
        <p:spPr>
          <a:xfrm>
            <a:off x="157820" y="1409371"/>
            <a:ext cx="3166406" cy="3813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00B0F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25EA43-379B-49EF-B9BB-01FC2E43ED52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2148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prstClr val="white"/>
                </a:solidFill>
              </a:rPr>
              <a:t>종합설계과제</a:t>
            </a:r>
            <a:endParaRPr lang="en-US" altLang="ko-KR" sz="3200" b="1" i="1" kern="0" dirty="0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F5637A-7240-4D02-9184-467BC4E4C331}"/>
              </a:ext>
            </a:extLst>
          </p:cNvPr>
          <p:cNvSpPr/>
          <p:nvPr/>
        </p:nvSpPr>
        <p:spPr>
          <a:xfrm>
            <a:off x="-3124316" y="647700"/>
            <a:ext cx="11829691" cy="4800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20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803DD8-F9D1-4DEE-ABAF-31040AFFC864}"/>
              </a:ext>
            </a:extLst>
          </p:cNvPr>
          <p:cNvSpPr txBox="1"/>
          <p:nvPr/>
        </p:nvSpPr>
        <p:spPr>
          <a:xfrm>
            <a:off x="345056" y="1253651"/>
            <a:ext cx="10834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4.   Map </a:t>
            </a:r>
            <a:r>
              <a:rPr lang="ko-KR" altLang="en-US" sz="2000" b="1" dirty="0"/>
              <a:t>및 시연 영상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B19CD8E-588D-4142-BFB4-75074C6BB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56" y="1666149"/>
            <a:ext cx="25607258" cy="1052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KakaoTalk_20210620_204425866">
            <a:hlinkClick r:id="" action="ppaction://media"/>
            <a:extLst>
              <a:ext uri="{FF2B5EF4-FFF2-40B4-BE49-F238E27FC236}">
                <a16:creationId xmlns:a16="http://schemas.microsoft.com/office/drawing/2014/main" id="{BF6124AE-DF89-4B6D-89BE-E1D0CEAC6E5D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21488" end="7642.99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38619" y="1825374"/>
            <a:ext cx="8314761" cy="471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43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B88480-A456-4CDB-9ECA-BAC3ADFE90DA}"/>
              </a:ext>
            </a:extLst>
          </p:cNvPr>
          <p:cNvGrpSpPr/>
          <p:nvPr/>
        </p:nvGrpSpPr>
        <p:grpSpPr>
          <a:xfrm>
            <a:off x="10027920" y="-3"/>
            <a:ext cx="2164081" cy="1082041"/>
            <a:chOff x="9919316" y="4585314"/>
            <a:chExt cx="2272685" cy="1136343"/>
          </a:xfrm>
        </p:grpSpPr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55D11947-7A5F-49A1-B4CE-9BD12303E946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7F68E216-A0B8-43CF-8570-8BF98D9FC025}"/>
                </a:ext>
              </a:extLst>
            </p:cNvPr>
            <p:cNvSpPr/>
            <p:nvPr/>
          </p:nvSpPr>
          <p:spPr>
            <a:xfrm rot="162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499C8D-6652-4465-8816-1E246D1795BA}"/>
              </a:ext>
            </a:extLst>
          </p:cNvPr>
          <p:cNvSpPr/>
          <p:nvPr/>
        </p:nvSpPr>
        <p:spPr>
          <a:xfrm>
            <a:off x="157820" y="1409371"/>
            <a:ext cx="3166406" cy="3813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00B0F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25EA43-379B-49EF-B9BB-01FC2E43ED52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2148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ko-KR" altLang="en-US" sz="3200" b="1" i="1" kern="0" dirty="0">
                <a:solidFill>
                  <a:prstClr val="white"/>
                </a:solidFill>
              </a:rPr>
              <a:t>종합설계과제</a:t>
            </a:r>
            <a:endParaRPr lang="en-US" altLang="ko-KR" sz="3200" b="1" i="1" kern="0" dirty="0">
              <a:solidFill>
                <a:prstClr val="white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F5637A-7240-4D02-9184-467BC4E4C331}"/>
              </a:ext>
            </a:extLst>
          </p:cNvPr>
          <p:cNvSpPr/>
          <p:nvPr/>
        </p:nvSpPr>
        <p:spPr>
          <a:xfrm>
            <a:off x="-3124316" y="647700"/>
            <a:ext cx="11829691" cy="4800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20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803DD8-F9D1-4DEE-ABAF-31040AFFC864}"/>
              </a:ext>
            </a:extLst>
          </p:cNvPr>
          <p:cNvSpPr txBox="1"/>
          <p:nvPr/>
        </p:nvSpPr>
        <p:spPr>
          <a:xfrm>
            <a:off x="345056" y="1253651"/>
            <a:ext cx="10834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5.  </a:t>
            </a:r>
            <a:r>
              <a:rPr lang="ko-KR" altLang="en-US" sz="2000" b="1" dirty="0"/>
              <a:t>방학 및 </a:t>
            </a:r>
            <a:r>
              <a:rPr lang="en-US" altLang="ko-KR" sz="2000" b="1" dirty="0"/>
              <a:t>2</a:t>
            </a:r>
            <a:r>
              <a:rPr lang="ko-KR" altLang="en-US" sz="2000" b="1" dirty="0"/>
              <a:t>학기 발전과제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B19CD8E-588D-4142-BFB4-75074C6BB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56" y="1666149"/>
            <a:ext cx="25607258" cy="1052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E240A6-11FC-424F-91EB-FCB4CFC5DAD4}"/>
              </a:ext>
            </a:extLst>
          </p:cNvPr>
          <p:cNvSpPr txBox="1"/>
          <p:nvPr/>
        </p:nvSpPr>
        <p:spPr>
          <a:xfrm>
            <a:off x="659063" y="1825374"/>
            <a:ext cx="11309684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dirty="0"/>
              <a:t>Jetson nano</a:t>
            </a:r>
            <a:r>
              <a:rPr lang="ko-KR" altLang="en-US" dirty="0"/>
              <a:t>에 인공지능 모듈 설치 및 </a:t>
            </a:r>
            <a:r>
              <a:rPr lang="en-US" altLang="ko-KR" dirty="0"/>
              <a:t>Publisher </a:t>
            </a:r>
            <a:r>
              <a:rPr lang="ko-KR" altLang="en-US" dirty="0"/>
              <a:t>코딩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이전에 계획했던 </a:t>
            </a:r>
            <a:r>
              <a:rPr lang="ko-KR" altLang="en-US" dirty="0" err="1"/>
              <a:t>라즈베리파이</a:t>
            </a:r>
            <a:r>
              <a:rPr lang="ko-KR" altLang="en-US" dirty="0"/>
              <a:t> 카메라를 이용한 자율주행 구현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 err="1"/>
              <a:t>라즈베리카메라</a:t>
            </a:r>
            <a:r>
              <a:rPr lang="ko-KR" altLang="en-US" dirty="0"/>
              <a:t> 이용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0.5</a:t>
            </a:r>
            <a:r>
              <a:rPr lang="ko-KR" altLang="en-US" dirty="0"/>
              <a:t>초마다 </a:t>
            </a:r>
            <a:r>
              <a:rPr lang="en-US" altLang="ko-KR" dirty="0"/>
              <a:t>Capture </a:t>
            </a:r>
            <a:r>
              <a:rPr lang="ko-KR" altLang="en-US" dirty="0"/>
              <a:t>및 그 이미지에서 </a:t>
            </a:r>
            <a:r>
              <a:rPr lang="en-US" altLang="ko-KR" dirty="0"/>
              <a:t>Object Detection</a:t>
            </a:r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Detection</a:t>
            </a:r>
            <a:r>
              <a:rPr lang="ko-KR" altLang="en-US" dirty="0"/>
              <a:t>한 이미지를 </a:t>
            </a:r>
            <a:r>
              <a:rPr lang="en-US" altLang="ko-KR" dirty="0"/>
              <a:t>Crop</a:t>
            </a:r>
            <a:r>
              <a:rPr lang="ko-KR" altLang="en-US" dirty="0"/>
              <a:t>하여 </a:t>
            </a:r>
            <a:r>
              <a:rPr lang="en-US" altLang="ko-KR" dirty="0"/>
              <a:t>MLP </a:t>
            </a:r>
            <a:r>
              <a:rPr lang="ko-KR" altLang="en-US" dirty="0"/>
              <a:t>또는 </a:t>
            </a:r>
            <a:r>
              <a:rPr lang="en-US" altLang="ko-KR" dirty="0"/>
              <a:t>CNN</a:t>
            </a:r>
            <a:r>
              <a:rPr lang="ko-KR" altLang="en-US" dirty="0"/>
              <a:t>에 넣어서 숫자 판별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만약 입력한 숫자가 </a:t>
            </a:r>
            <a:r>
              <a:rPr lang="ko-KR" altLang="en-US" dirty="0" err="1"/>
              <a:t>맞다면</a:t>
            </a:r>
            <a:r>
              <a:rPr lang="ko-KR" altLang="en-US" dirty="0"/>
              <a:t> </a:t>
            </a:r>
            <a:r>
              <a:rPr lang="ko-KR" altLang="en-US" dirty="0" err="1"/>
              <a:t>그자리에</a:t>
            </a:r>
            <a:r>
              <a:rPr lang="ko-KR" altLang="en-US" dirty="0"/>
              <a:t> 정지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입력은 키보드로 해서 구현이 완료되면 저장된 </a:t>
            </a:r>
            <a:r>
              <a:rPr lang="en-US" altLang="ko-KR" dirty="0" err="1"/>
              <a:t>Snowboy</a:t>
            </a:r>
            <a:r>
              <a:rPr lang="en-US" altLang="ko-KR" dirty="0"/>
              <a:t> </a:t>
            </a:r>
            <a:r>
              <a:rPr lang="ko-KR" altLang="en-US" dirty="0"/>
              <a:t>음성을 사용하여 입력 구현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57876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>
            <a:extLst>
              <a:ext uri="{FF2B5EF4-FFF2-40B4-BE49-F238E27FC236}">
                <a16:creationId xmlns:a16="http://schemas.microsoft.com/office/drawing/2014/main" id="{01B88480-A456-4CDB-9ECA-BAC3ADFE90DA}"/>
              </a:ext>
            </a:extLst>
          </p:cNvPr>
          <p:cNvGrpSpPr/>
          <p:nvPr/>
        </p:nvGrpSpPr>
        <p:grpSpPr>
          <a:xfrm>
            <a:off x="10027920" y="-3"/>
            <a:ext cx="2164081" cy="1082041"/>
            <a:chOff x="9919316" y="4585314"/>
            <a:chExt cx="2272685" cy="1136343"/>
          </a:xfrm>
        </p:grpSpPr>
        <p:sp>
          <p:nvSpPr>
            <p:cNvPr id="16" name="직각 삼각형 15">
              <a:extLst>
                <a:ext uri="{FF2B5EF4-FFF2-40B4-BE49-F238E27FC236}">
                  <a16:creationId xmlns:a16="http://schemas.microsoft.com/office/drawing/2014/main" id="{55D11947-7A5F-49A1-B4CE-9BD12303E946}"/>
                </a:ext>
              </a:extLst>
            </p:cNvPr>
            <p:cNvSpPr/>
            <p:nvPr/>
          </p:nvSpPr>
          <p:spPr>
            <a:xfrm rot="5400000">
              <a:off x="11055659" y="4585314"/>
              <a:ext cx="1136342" cy="113634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  <p:sp>
          <p:nvSpPr>
            <p:cNvPr id="17" name="직각 삼각형 16">
              <a:extLst>
                <a:ext uri="{FF2B5EF4-FFF2-40B4-BE49-F238E27FC236}">
                  <a16:creationId xmlns:a16="http://schemas.microsoft.com/office/drawing/2014/main" id="{7F68E216-A0B8-43CF-8570-8BF98D9FC025}"/>
                </a:ext>
              </a:extLst>
            </p:cNvPr>
            <p:cNvSpPr/>
            <p:nvPr/>
          </p:nvSpPr>
          <p:spPr>
            <a:xfrm rot="16200000">
              <a:off x="9919316" y="4585315"/>
              <a:ext cx="1136342" cy="1136342"/>
            </a:xfrm>
            <a:prstGeom prst="rtTriangle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8499C8D-6652-4465-8816-1E246D1795BA}"/>
              </a:ext>
            </a:extLst>
          </p:cNvPr>
          <p:cNvSpPr/>
          <p:nvPr/>
        </p:nvSpPr>
        <p:spPr>
          <a:xfrm>
            <a:off x="157820" y="1409371"/>
            <a:ext cx="3166406" cy="3813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1400" b="1" dirty="0">
              <a:solidFill>
                <a:srgbClr val="00B0F0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25EA43-379B-49EF-B9BB-01FC2E43ED52}"/>
              </a:ext>
            </a:extLst>
          </p:cNvPr>
          <p:cNvSpPr/>
          <p:nvPr/>
        </p:nvSpPr>
        <p:spPr>
          <a:xfrm>
            <a:off x="0" y="-3"/>
            <a:ext cx="12192000" cy="1081193"/>
          </a:xfrm>
          <a:prstGeom prst="rect">
            <a:avLst/>
          </a:prstGeom>
          <a:solidFill>
            <a:srgbClr val="2148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latinLnBrk="0">
              <a:lnSpc>
                <a:spcPct val="150000"/>
              </a:lnSpc>
              <a:defRPr/>
            </a:pPr>
            <a:r>
              <a:rPr lang="en-US" altLang="ko-KR" sz="3200" b="1" i="1" kern="0" dirty="0">
                <a:solidFill>
                  <a:prstClr val="white"/>
                </a:solidFill>
              </a:rPr>
              <a:t>Future Work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9F5637A-7240-4D02-9184-467BC4E4C331}"/>
              </a:ext>
            </a:extLst>
          </p:cNvPr>
          <p:cNvSpPr/>
          <p:nvPr/>
        </p:nvSpPr>
        <p:spPr>
          <a:xfrm>
            <a:off x="-3124316" y="647700"/>
            <a:ext cx="11829691" cy="48009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endParaRPr lang="en-US" altLang="ko-KR" sz="2000" b="1" dirty="0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803DD8-F9D1-4DEE-ABAF-31040AFFC864}"/>
              </a:ext>
            </a:extLst>
          </p:cNvPr>
          <p:cNvSpPr txBox="1"/>
          <p:nvPr/>
        </p:nvSpPr>
        <p:spPr>
          <a:xfrm>
            <a:off x="345056" y="1253651"/>
            <a:ext cx="108347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6.  Future</a:t>
            </a:r>
            <a:r>
              <a:rPr lang="ko-KR" altLang="en-US" sz="2000" b="1" dirty="0"/>
              <a:t> </a:t>
            </a:r>
            <a:r>
              <a:rPr lang="en-US" altLang="ko-KR" sz="2000" b="1" dirty="0"/>
              <a:t>Work</a:t>
            </a:r>
            <a:endParaRPr lang="ko-KR" altLang="en-US" sz="2000" b="1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EB19CD8E-588D-4142-BFB4-75074C6BBE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5056" y="1666149"/>
            <a:ext cx="25607258" cy="1052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7E240A6-11FC-424F-91EB-FCB4CFC5DAD4}"/>
              </a:ext>
            </a:extLst>
          </p:cNvPr>
          <p:cNvSpPr txBox="1"/>
          <p:nvPr/>
        </p:nvSpPr>
        <p:spPr>
          <a:xfrm>
            <a:off x="659063" y="1825374"/>
            <a:ext cx="1130968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ko-KR" altLang="en-US" dirty="0"/>
              <a:t>학부연구회 서류 작성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필요서류 </a:t>
            </a:r>
            <a:r>
              <a:rPr lang="en-US" altLang="ko-KR" dirty="0"/>
              <a:t>: </a:t>
            </a:r>
            <a:r>
              <a:rPr lang="ko-KR" altLang="en-US" dirty="0"/>
              <a:t>숙소 결제 영수증</a:t>
            </a:r>
            <a:r>
              <a:rPr lang="en-US" altLang="ko-KR" dirty="0"/>
              <a:t>, </a:t>
            </a:r>
            <a:r>
              <a:rPr lang="ko-KR" altLang="en-US" dirty="0"/>
              <a:t>카드전표</a:t>
            </a:r>
            <a:r>
              <a:rPr lang="en-US" altLang="ko-KR" dirty="0"/>
              <a:t>, </a:t>
            </a:r>
            <a:r>
              <a:rPr lang="ko-KR" altLang="en-US" dirty="0"/>
              <a:t>동석이 학회 참가비용 영수증 및 카드전표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강화학습 남은 </a:t>
            </a:r>
            <a:r>
              <a:rPr lang="en-US" altLang="ko-KR" dirty="0"/>
              <a:t>Lab 3</a:t>
            </a:r>
            <a:r>
              <a:rPr lang="ko-KR" altLang="en-US" dirty="0"/>
              <a:t>개 수행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en-US" altLang="ko-KR" dirty="0"/>
              <a:t>MATLAB </a:t>
            </a:r>
            <a:r>
              <a:rPr lang="ko-KR" altLang="en-US" dirty="0"/>
              <a:t>강화학습 모듈 살펴보기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r>
              <a:rPr lang="ko-KR" altLang="en-US" dirty="0"/>
              <a:t>강화학습 관련 논문 찾아보기</a:t>
            </a: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  <a:p>
            <a:pPr marL="285750" indent="-285750">
              <a:buFontTx/>
              <a:buChar char="-"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43342498"/>
      </p:ext>
    </p:extLst>
  </p:cSld>
  <p:clrMapOvr>
    <a:masterClrMapping/>
  </p:clrMapOvr>
</p:sld>
</file>

<file path=ppt/theme/theme1.xml><?xml version="1.0" encoding="utf-8"?>
<a:theme xmlns:a="http://schemas.openxmlformats.org/drawingml/2006/main" name="6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4068</TotalTime>
  <Words>260</Words>
  <Application>Microsoft Office PowerPoint</Application>
  <PresentationFormat>와이드스크린</PresentationFormat>
  <Paragraphs>65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0" baseType="lpstr">
      <vt:lpstr>맑은 고딕</vt:lpstr>
      <vt:lpstr>Arial</vt:lpstr>
      <vt:lpstr>6_Office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박민재</cp:lastModifiedBy>
  <cp:revision>114</cp:revision>
  <dcterms:created xsi:type="dcterms:W3CDTF">2020-08-11T03:52:27Z</dcterms:created>
  <dcterms:modified xsi:type="dcterms:W3CDTF">2021-06-21T02:54:21Z</dcterms:modified>
</cp:coreProperties>
</file>